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3" d="100"/>
          <a:sy n="73" d="100"/>
        </p:scale>
        <p:origin x="-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F684AC3-97BD-4CD9-ABFF-2E3D3BC6154A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629FF3F-BA92-4C94-908D-B89E24595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B02D87-1210-4378-A2A8-E1B941001AD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A92ED-4CA5-4A20-A06D-97B25B76CF6D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9A7E75-F572-4085-98B7-75526F813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A003E-8F0E-421B-AD8C-BE3213A7D2BE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EFE84-EE89-4BE9-A1AB-CA75CE7C4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F8192-AF40-4582-9DD2-CD53D180AFC0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F8823-6B4A-4E99-95CE-321726BCE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16FEB-535A-458E-A940-4ECDC5B5B9A4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B7C30-2D6C-473B-A4F2-A4BC728E30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31A4D-B146-4AF2-863E-C37CADFE5D66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5E8A8-6FE1-4B34-8033-BF5867D41D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B02CF-8A1D-45ED-BFF6-FF94529A55E5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4C72D-7389-49BE-BA42-2102C7AF8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C411C-0DDA-4D0C-97AE-64B3AAD5AA10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D9F3F-D2EA-4ACB-A71A-DC5CE44C79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B8D2-ECB5-4C34-8A71-26622DA4A2E4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1A023-F1BC-49FA-950A-958EE0A61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1A5BD-6E41-4C84-B63A-121AD7226536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0FE17-CD98-4D3A-8B0B-AD78CB60F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6CF84-0B2B-403D-BAC4-75624DFA4581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4E2C4-B730-489D-89F6-2A435AF2C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4E5CF-D8FF-4A18-9A7E-D98036E88099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38EB8-AE0D-418E-BB06-42BC5406A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5F14866-73F0-4A5E-A8E8-3D8752ECF506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A2D6A86-F899-4649-85E8-EA6DD1148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AABBDC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BEBA8EAE-BF5A-486C-A8C5-ECC9F3942E4B}"/>
            </a:extLst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4267200" y="1219200"/>
            <a:ext cx="6400800" cy="17526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Greg Lackner</a:t>
            </a:r>
          </a:p>
          <a:p>
            <a:r>
              <a:rPr lang="en-US" smtClean="0">
                <a:solidFill>
                  <a:schemeClr val="bg1"/>
                </a:solidFill>
              </a:rPr>
              <a:t>Marian High School</a:t>
            </a:r>
          </a:p>
          <a:p>
            <a:r>
              <a:rPr lang="en-US" smtClean="0">
                <a:solidFill>
                  <a:schemeClr val="bg1"/>
                </a:solidFill>
              </a:rPr>
              <a:t>December 14</a:t>
            </a:r>
            <a:r>
              <a:rPr lang="en-US" baseline="30000" smtClean="0">
                <a:solidFill>
                  <a:schemeClr val="bg1"/>
                </a:solidFill>
              </a:rPr>
              <a:t>th</a:t>
            </a:r>
            <a:r>
              <a:rPr lang="en-US" smtClean="0">
                <a:solidFill>
                  <a:schemeClr val="bg1"/>
                </a:solidFill>
              </a:rPr>
              <a:t>, 2011</a:t>
            </a:r>
          </a:p>
        </p:txBody>
      </p:sp>
      <p:sp>
        <p:nvSpPr>
          <p:cNvPr id="14339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244013" cy="1066800"/>
          </a:xfrm>
        </p:spPr>
        <p:txBody>
          <a:bodyPr/>
          <a:lstStyle/>
          <a:p>
            <a:r>
              <a:rPr smtClean="0">
                <a:solidFill>
                  <a:schemeClr val="bg1"/>
                </a:solidFill>
              </a:rPr>
              <a:t>Chemistry After Marian: What’s out there?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College: General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u="sng" dirty="0" smtClean="0"/>
              <a:t>Physical Chemistry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		Fuel Cells</a:t>
            </a:r>
          </a:p>
        </p:txBody>
      </p:sp>
      <p:pic>
        <p:nvPicPr>
          <p:cNvPr id="9218" name="Picture 2" descr="C:\Users\Greg\Documents\Marian Talk\250px-Fuel_cell_NASA_p48600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524000"/>
            <a:ext cx="22098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495800" y="5033963"/>
            <a:ext cx="3733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Alternative energy sources</a:t>
            </a:r>
          </a:p>
        </p:txBody>
      </p:sp>
      <p:pic>
        <p:nvPicPr>
          <p:cNvPr id="9219" name="Picture 3" descr="C:\Users\Greg\Documents\Marian Talk\Solar-Power-Energ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0" y="3505200"/>
            <a:ext cx="3567113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College: General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657600" cy="762000"/>
          </a:xfrm>
        </p:spPr>
        <p:txBody>
          <a:bodyPr/>
          <a:lstStyle/>
          <a:p>
            <a:r>
              <a:rPr lang="en-US" u="sng" smtClean="0"/>
              <a:t>Analytical Chemistry</a:t>
            </a:r>
          </a:p>
        </p:txBody>
      </p:sp>
      <p:pic>
        <p:nvPicPr>
          <p:cNvPr id="24579" name="Picture 2" descr="C:\Users\Greg\Documents\Marian Talk\hpl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81200"/>
            <a:ext cx="231616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3733800" y="2133600"/>
            <a:ext cx="3200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Separation and purification</a:t>
            </a:r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1905000" y="5638800"/>
            <a:ext cx="289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Chemical identification</a:t>
            </a:r>
          </a:p>
        </p:txBody>
      </p:sp>
      <p:pic>
        <p:nvPicPr>
          <p:cNvPr id="24582" name="Picture 3" descr="C:\Users\Greg\Documents\Marian Talk\LTQ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1050" y="2941638"/>
            <a:ext cx="3352800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Undergraduate Research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447800"/>
            <a:ext cx="7848600" cy="51816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Ask professors about research in their “groups”</a:t>
            </a:r>
          </a:p>
          <a:p>
            <a:pPr marL="0" indent="0" algn="ctr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/>
              <a:t>(they love to talk about their own work)</a:t>
            </a:r>
          </a:p>
          <a:p>
            <a:pPr marL="0" indent="0" algn="ctr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8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Start looking ~ sophomore year (websites, professors)</a:t>
            </a:r>
          </a:p>
          <a:p>
            <a:pPr marL="320040" lvl="1" indent="0" fontAlgn="auto">
              <a:spcBef>
                <a:spcPts val="37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(even if you don’t want to go to graduate school)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Why do it?</a:t>
            </a:r>
          </a:p>
          <a:p>
            <a:pPr marL="822960" lvl="2" fontAlgn="auto">
              <a:spcBef>
                <a:spcPts val="37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2400" i="1" u="sng" dirty="0" smtClean="0"/>
              <a:t>Nothing</a:t>
            </a:r>
            <a:r>
              <a:rPr lang="en-US" sz="2400" dirty="0" smtClean="0"/>
              <a:t> looks better on an application</a:t>
            </a:r>
          </a:p>
          <a:p>
            <a:pPr marL="822960" lvl="2" fontAlgn="auto">
              <a:spcBef>
                <a:spcPts val="37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2400" dirty="0" smtClean="0"/>
              <a:t>Smooth(</a:t>
            </a:r>
            <a:r>
              <a:rPr lang="en-US" sz="2400" dirty="0" err="1" smtClean="0"/>
              <a:t>er</a:t>
            </a:r>
            <a:r>
              <a:rPr lang="en-US" sz="2400" dirty="0" smtClean="0"/>
              <a:t>) sailing in graduate school </a:t>
            </a:r>
          </a:p>
          <a:p>
            <a:pPr marL="822960" lvl="2" fontAlgn="auto">
              <a:spcBef>
                <a:spcPts val="37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2400" dirty="0" smtClean="0"/>
              <a:t>Personal satisfaction, scholarships, etc.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514600"/>
            <a:ext cx="28940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6096000" y="2998788"/>
            <a:ext cx="1862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Perpetua" pitchFamily="18" charset="0"/>
              </a:rPr>
              <a:t>Graduate students</a:t>
            </a: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6477000" y="3708400"/>
            <a:ext cx="1660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Perpetua" pitchFamily="18" charset="0"/>
              </a:rPr>
              <a:t>Undergraduates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My Undergraduate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57800"/>
          </a:xfrm>
        </p:spPr>
        <p:txBody>
          <a:bodyPr>
            <a:normAutofit/>
          </a:bodyPr>
          <a:lstStyle/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        Professor Michael </a:t>
            </a:r>
            <a:r>
              <a:rPr lang="en-US" dirty="0" err="1" smtClean="0"/>
              <a:t>VanNieuwenhze</a:t>
            </a:r>
            <a:endParaRPr lang="en-US" dirty="0" smtClean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320040" lvl="1" indent="0" fontAlgn="auto">
              <a:spcBef>
                <a:spcPts val="37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320040" lvl="1" indent="0" fontAlgn="auto">
              <a:spcBef>
                <a:spcPts val="37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320040" lvl="1" indent="0" fontAlgn="auto">
              <a:spcBef>
                <a:spcPts val="37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  <a:p>
            <a:pPr marL="320040" lvl="1" indent="0" fontAlgn="auto">
              <a:spcBef>
                <a:spcPts val="37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         		  </a:t>
            </a:r>
            <a:r>
              <a:rPr lang="en-US" sz="2600" dirty="0" smtClean="0"/>
              <a:t>Pablo Garcia-</a:t>
            </a:r>
            <a:r>
              <a:rPr lang="en-US" sz="2600" dirty="0" err="1" smtClean="0"/>
              <a:t>Reynaga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6627" name="Picture 2" descr="C:\Users\Greg\Documents\Marian Talk\mi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504950"/>
            <a:ext cx="2349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Users\Greg\Documents\Marian Talk\pabl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146300"/>
            <a:ext cx="32766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 descr="C:\Users\Greg\Documents\Marian Talk\IU_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665663"/>
            <a:ext cx="1882775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Dispelling the stereotype</a:t>
            </a:r>
          </a:p>
        </p:txBody>
      </p:sp>
      <p:pic>
        <p:nvPicPr>
          <p:cNvPr id="27650" name="Picture 2" descr="C:\Users\Greg\Documents\Marian Talk\groupsocc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C:\Users\Greg\Documents\Marian Talk\koreanbb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00400"/>
            <a:ext cx="4376738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 on Natural Products</a:t>
            </a:r>
          </a:p>
        </p:txBody>
      </p:sp>
      <p:pic>
        <p:nvPicPr>
          <p:cNvPr id="28674" name="Picture 2" descr="C:\Users\Greg\Documents\Marian Talk\yewt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9013" y="1417638"/>
            <a:ext cx="38354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5410200" y="2362200"/>
            <a:ext cx="2971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Pacific Yew tree</a:t>
            </a:r>
          </a:p>
          <a:p>
            <a:endParaRPr lang="en-US" sz="2400">
              <a:latin typeface="Perpetua" pitchFamily="18" charset="0"/>
            </a:endParaRPr>
          </a:p>
          <a:p>
            <a:endParaRPr lang="en-US" sz="2400">
              <a:latin typeface="Perpetua" pitchFamily="18" charset="0"/>
            </a:endParaRPr>
          </a:p>
          <a:p>
            <a:r>
              <a:rPr lang="en-US" sz="2400">
                <a:latin typeface="Perpetua" pitchFamily="18" charset="0"/>
              </a:rPr>
              <a:t>1967: US National Cancer Institute program makes a discovery…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Taxol</a:t>
            </a:r>
          </a:p>
        </p:txBody>
      </p:sp>
      <p:pic>
        <p:nvPicPr>
          <p:cNvPr id="29698" name="Picture 2" descr="C:\Users\Greg\Documents\Marian Talk\taxo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6913" y="762000"/>
            <a:ext cx="33337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2325" y="2895600"/>
            <a:ext cx="79248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Component in chemotherapy treatments for many cancers</a:t>
            </a:r>
          </a:p>
          <a:p>
            <a:endParaRPr lang="en-US" sz="2400">
              <a:latin typeface="Perpetua" pitchFamily="18" charset="0"/>
            </a:endParaRPr>
          </a:p>
          <a:p>
            <a:r>
              <a:rPr lang="en-US" sz="2400" b="1" u="sng">
                <a:latin typeface="Perpetua" pitchFamily="18" charset="0"/>
              </a:rPr>
              <a:t>Problem</a:t>
            </a:r>
            <a:r>
              <a:rPr lang="en-US" sz="2400">
                <a:latin typeface="Perpetua" pitchFamily="18" charset="0"/>
              </a:rPr>
              <a:t>:  </a:t>
            </a:r>
          </a:p>
          <a:p>
            <a:r>
              <a:rPr lang="en-US" sz="2400">
                <a:latin typeface="Perpetua" pitchFamily="18" charset="0"/>
              </a:rPr>
              <a:t>Need more than 1,000 trees to get a useable amount of taxol</a:t>
            </a:r>
          </a:p>
          <a:p>
            <a:r>
              <a:rPr lang="en-US" sz="2400">
                <a:latin typeface="Perpetua" pitchFamily="18" charset="0"/>
              </a:rPr>
              <a:t>(Pacific Yew declared in danger of extinction in 2008)</a:t>
            </a:r>
          </a:p>
          <a:p>
            <a:endParaRPr lang="en-US" sz="2400">
              <a:latin typeface="Perpetua" pitchFamily="18" charset="0"/>
            </a:endParaRPr>
          </a:p>
          <a:p>
            <a:r>
              <a:rPr lang="en-US" sz="2400" b="1" u="sng">
                <a:latin typeface="Perpetua" pitchFamily="18" charset="0"/>
              </a:rPr>
              <a:t>Solution:</a:t>
            </a:r>
          </a:p>
          <a:p>
            <a:r>
              <a:rPr lang="en-US" sz="3600">
                <a:latin typeface="Perpetua" pitchFamily="18" charset="0"/>
              </a:rPr>
              <a:t>What if we could make taxol </a:t>
            </a:r>
            <a:r>
              <a:rPr lang="en-US" sz="3600" i="1">
                <a:latin typeface="Perpetua" pitchFamily="18" charset="0"/>
              </a:rPr>
              <a:t>using chemistry</a:t>
            </a:r>
            <a:r>
              <a:rPr lang="en-US" sz="3600">
                <a:latin typeface="Perpetua" pitchFamily="18" charset="0"/>
              </a:rPr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Patellamide A</a:t>
            </a:r>
          </a:p>
        </p:txBody>
      </p:sp>
      <p:pic>
        <p:nvPicPr>
          <p:cNvPr id="30722" name="Picture 3" descr="C:\Users\Greg\Documents\Marian Talk\Pat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457200"/>
            <a:ext cx="422751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36563" y="1905000"/>
            <a:ext cx="4419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Marine</a:t>
            </a:r>
            <a:r>
              <a:rPr lang="en-US" sz="2400" dirty="0">
                <a:latin typeface="+mn-lt"/>
              </a:rPr>
              <a:t> natural product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-Found in sea sponge </a:t>
            </a:r>
            <a:r>
              <a:rPr lang="en-US" sz="2400" i="1" dirty="0" err="1">
                <a:latin typeface="+mn-lt"/>
              </a:rPr>
              <a:t>Lissoclinum</a:t>
            </a:r>
            <a:r>
              <a:rPr lang="en-US" sz="2400" i="1" dirty="0">
                <a:latin typeface="+mn-lt"/>
              </a:rPr>
              <a:t> patella</a:t>
            </a:r>
          </a:p>
        </p:txBody>
      </p:sp>
      <p:pic>
        <p:nvPicPr>
          <p:cNvPr id="30724" name="Picture 4" descr="C:\Users\Greg\Documents\Marian Talk\lissoclin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663" y="3352800"/>
            <a:ext cx="4087812" cy="27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3"/>
          <p:cNvSpPr txBox="1">
            <a:spLocks noChangeArrowheads="1"/>
          </p:cNvSpPr>
          <p:nvPr/>
        </p:nvSpPr>
        <p:spPr bwMode="auto">
          <a:xfrm>
            <a:off x="4876800" y="4554538"/>
            <a:ext cx="3962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Shown to kill leukemia cells in mice and to “disable” other cancer cells in humans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disclaimer about cancer “cures”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38200" y="1905000"/>
            <a:ext cx="71628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u="sng">
                <a:latin typeface="Perpetua" pitchFamily="18" charset="0"/>
              </a:rPr>
              <a:t>Problem:</a:t>
            </a:r>
            <a:r>
              <a:rPr lang="en-US" sz="2600">
                <a:latin typeface="Perpetua" pitchFamily="18" charset="0"/>
              </a:rPr>
              <a:t> </a:t>
            </a:r>
          </a:p>
          <a:p>
            <a:r>
              <a:rPr lang="en-US" sz="2600">
                <a:latin typeface="Perpetua" pitchFamily="18" charset="0"/>
              </a:rPr>
              <a:t>“Selectivity”</a:t>
            </a:r>
          </a:p>
          <a:p>
            <a:endParaRPr lang="en-US" sz="2600">
              <a:latin typeface="Perpetua" pitchFamily="18" charset="0"/>
            </a:endParaRPr>
          </a:p>
          <a:p>
            <a:endParaRPr lang="en-US" sz="2600">
              <a:latin typeface="Perpetua" pitchFamily="18" charset="0"/>
            </a:endParaRPr>
          </a:p>
          <a:p>
            <a:endParaRPr lang="en-US" sz="2600">
              <a:latin typeface="Perpetua" pitchFamily="18" charset="0"/>
            </a:endParaRPr>
          </a:p>
          <a:p>
            <a:r>
              <a:rPr lang="en-US" sz="2600">
                <a:latin typeface="Perpetua" pitchFamily="18" charset="0"/>
              </a:rPr>
              <a:t>“How do we make something that kills only the cancer cells while other leaving body cells unharmed?” </a:t>
            </a:r>
          </a:p>
          <a:p>
            <a:endParaRPr lang="en-US" sz="2600">
              <a:latin typeface="Perpetua" pitchFamily="18" charset="0"/>
            </a:endParaRPr>
          </a:p>
          <a:p>
            <a:r>
              <a:rPr lang="en-US" sz="2600" u="sng">
                <a:latin typeface="Perpetua" pitchFamily="18" charset="0"/>
              </a:rPr>
              <a:t>No obvious answer</a:t>
            </a:r>
            <a:r>
              <a:rPr lang="en-US" sz="2600">
                <a:latin typeface="Perpetua" pitchFamily="18" charset="0"/>
              </a:rPr>
              <a:t> – We need your help!</a:t>
            </a:r>
          </a:p>
          <a:p>
            <a:endParaRPr lang="en-US" sz="2600">
              <a:latin typeface="Perpetua" pitchFamily="18" charset="0"/>
            </a:endParaRPr>
          </a:p>
        </p:txBody>
      </p:sp>
      <p:pic>
        <p:nvPicPr>
          <p:cNvPr id="31747" name="Picture 2" descr="C:\Users\Greg\AppData\Local\Microsoft\Windows\Temporary Internet Files\Content.IE5\04W6RNC7\MP90033736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447800"/>
            <a:ext cx="330517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we made Patellamide A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66800" y="1600200"/>
            <a:ext cx="73152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latin typeface="Perpetua" pitchFamily="18" charset="0"/>
              </a:rPr>
              <a:t>“Amino acids are the building blocks of proteins”</a:t>
            </a:r>
          </a:p>
          <a:p>
            <a:r>
              <a:rPr lang="en-US" sz="2600">
                <a:latin typeface="Perpetua" pitchFamily="18" charset="0"/>
              </a:rPr>
              <a:t>	-How do animals (like us) make proteins?</a:t>
            </a:r>
          </a:p>
          <a:p>
            <a:endParaRPr lang="en-US" sz="2600">
              <a:latin typeface="Perpetua" pitchFamily="18" charset="0"/>
            </a:endParaRPr>
          </a:p>
          <a:p>
            <a:r>
              <a:rPr lang="en-US" sz="2600">
                <a:latin typeface="Perpetua" pitchFamily="18" charset="0"/>
              </a:rPr>
              <a:t>Ribosome stitches together amino acids to make proteins</a:t>
            </a:r>
          </a:p>
          <a:p>
            <a:endParaRPr lang="en-US" sz="2600">
              <a:latin typeface="Perpetua" pitchFamily="18" charset="0"/>
            </a:endParaRPr>
          </a:p>
          <a:p>
            <a:endParaRPr lang="en-US" sz="2600">
              <a:latin typeface="Perpetua" pitchFamily="18" charset="0"/>
            </a:endParaRPr>
          </a:p>
          <a:p>
            <a:endParaRPr lang="en-US">
              <a:latin typeface="Perpetu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7350" y="3505200"/>
            <a:ext cx="61341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124200" y="4754563"/>
            <a:ext cx="1143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Ribosome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5000" y="3509963"/>
            <a:ext cx="129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Amino Acids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most common question…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66800" y="1712913"/>
            <a:ext cx="70866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Perpetua" pitchFamily="18" charset="0"/>
              </a:rPr>
              <a:t>“When am I EVER going  	 to use this stuff?!”</a:t>
            </a:r>
          </a:p>
        </p:txBody>
      </p:sp>
      <p:pic>
        <p:nvPicPr>
          <p:cNvPr id="2050" name="Picture 2" descr="C:\Users\Greg\Documents\Marian Talk\er-with-c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760788"/>
            <a:ext cx="33337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Patellamide A is 8 amino acids</a:t>
            </a:r>
          </a:p>
        </p:txBody>
      </p:sp>
      <p:pic>
        <p:nvPicPr>
          <p:cNvPr id="33794" name="Picture 3" descr="C:\Users\Greg\Documents\Marian Talk\Pat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6300" y="1676400"/>
            <a:ext cx="46482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311275"/>
            <a:ext cx="6996113" cy="45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Making Patellamide 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752600"/>
            <a:ext cx="6858000" cy="4094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u="sng" dirty="0">
                <a:latin typeface="+mn-lt"/>
              </a:rPr>
              <a:t>Strategy</a:t>
            </a:r>
            <a:r>
              <a:rPr lang="en-US" sz="2600" dirty="0">
                <a:latin typeface="+mn-lt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600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latin typeface="+mn-lt"/>
              </a:rPr>
              <a:t>Buy amino acids from chemicals company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latin typeface="+mn-lt"/>
              </a:rPr>
              <a:t>Use 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chemical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reactions</a:t>
            </a:r>
            <a:r>
              <a:rPr lang="en-US" sz="2600" dirty="0">
                <a:latin typeface="+mn-lt"/>
              </a:rPr>
              <a:t> to link amino acid chain together in appropriate order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+mn-lt"/>
              </a:rPr>
              <a:t>“biomimetic”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600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latin typeface="+mn-lt"/>
              </a:rPr>
              <a:t>Connect the ends of the chain to form the ring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latin typeface="+mn-lt"/>
            </a:endParaRPr>
          </a:p>
        </p:txBody>
      </p:sp>
      <p:pic>
        <p:nvPicPr>
          <p:cNvPr id="34819" name="Picture 2" descr="C:\Users\Greg\AppData\Local\Microsoft\Windows\Temporary Internet Files\Content.IE5\3QMPCYZ2\MP90040371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3388" y="3911600"/>
            <a:ext cx="193675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2895600"/>
            <a:ext cx="11668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030288"/>
            <a:ext cx="125095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7010400" y="3200400"/>
            <a:ext cx="5603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990600"/>
            <a:ext cx="1317625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5341938" y="32004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67588" y="3962400"/>
            <a:ext cx="1700212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3957638"/>
            <a:ext cx="2387600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71785E-7 L 5.55556E-7 0.12997 C 5.55556E-7 0.18825 0.11667 0.25994 0.21163 0.25994 L 0.42326 0.25994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63" y="129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18131E-6 L 0 0.13413 C 0 0.19403 0.11545 0.26827 0.20955 0.26827 L 0.41944 0.26827 " pathEditMode="relative" rAng="0" ptsTypes="FfFF">
                                      <p:cBhvr>
                                        <p:cTn id="21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72" y="134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3" y="793750"/>
            <a:ext cx="894873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775" y="1682750"/>
            <a:ext cx="7391400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100013" y="3297238"/>
            <a:ext cx="89487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" y="3733800"/>
            <a:ext cx="40862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Greg\Documents\Marian Talk\Pat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3733800"/>
            <a:ext cx="3278188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43463" y="4843463"/>
            <a:ext cx="388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Perpetua" pitchFamily="18" charset="0"/>
              </a:rPr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Graduate School in Chemistry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814388" y="2138363"/>
          <a:ext cx="77724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5084"/>
                <a:gridCol w="5767316"/>
              </a:tblGrid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Duties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First</a:t>
                      </a:r>
                      <a:endParaRPr lang="en-US" sz="2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Take</a:t>
                      </a:r>
                      <a:r>
                        <a:rPr lang="en-US" sz="2400" baseline="0" dirty="0" smtClean="0"/>
                        <a:t> classes, begin researching, teach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Second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Research,</a:t>
                      </a:r>
                      <a:r>
                        <a:rPr lang="en-US" sz="2400" baseline="0" dirty="0" smtClean="0"/>
                        <a:t> teach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Third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Research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Fourth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Research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Fifth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Research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913" name="TextBox 4"/>
          <p:cNvSpPr txBox="1">
            <a:spLocks noChangeArrowheads="1"/>
          </p:cNvSpPr>
          <p:nvPr/>
        </p:nvSpPr>
        <p:spPr bwMode="auto">
          <a:xfrm>
            <a:off x="838200" y="1676400"/>
            <a:ext cx="78486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>
                <a:latin typeface="Perpetua" pitchFamily="18" charset="0"/>
              </a:rPr>
              <a:t>Most programs are 5 year Ph.D. programs</a:t>
            </a:r>
          </a:p>
          <a:p>
            <a:pPr marL="285750" indent="-285750">
              <a:buFont typeface="Arial" charset="0"/>
              <a:buChar char="•"/>
            </a:pPr>
            <a:endParaRPr lang="en-US" sz="2400">
              <a:latin typeface="Perpetua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>
              <a:latin typeface="Perpetua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>
              <a:latin typeface="Perpetua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>
              <a:latin typeface="Perpetua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>
              <a:latin typeface="Perpetua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>
              <a:latin typeface="Perpetua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>
              <a:latin typeface="Perpetua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>
              <a:latin typeface="Perpetua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>
                <a:latin typeface="Perpetua" pitchFamily="18" charset="0"/>
              </a:rPr>
              <a:t>Application process is just like college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i="1">
                <a:latin typeface="Perpetua" pitchFamily="18" charset="0"/>
              </a:rPr>
              <a:t>Graduate schools pay you to be there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University of California, Irvine</a:t>
            </a:r>
          </a:p>
        </p:txBody>
      </p:sp>
      <p:pic>
        <p:nvPicPr>
          <p:cNvPr id="38914" name="Picture 2" descr="C:\Users\Greg\Documents\Marian Talk\O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452563"/>
            <a:ext cx="19050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 descr="C:\Users\Greg\Documents\Marian Talk\uciantea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189413"/>
            <a:ext cx="1676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C:\Users\Greg\Documents\Marian Talk\085newportbea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344613"/>
            <a:ext cx="4038600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C:\Users\Greg\Documents\Marian Talk\ucireccent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84638" y="3921125"/>
            <a:ext cx="3871912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Mechanisms Class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1676400"/>
            <a:ext cx="80010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latin typeface="+mn-lt"/>
              </a:rPr>
              <a:t>How do molecules interact during a reaction?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+mn-lt"/>
              </a:rPr>
              <a:t>Why does it matter?</a:t>
            </a:r>
            <a:endParaRPr lang="en-US" sz="2600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latin typeface="+mn-lt"/>
              </a:rPr>
              <a:t>Learning about reactions helps you come up with new ones!</a:t>
            </a:r>
            <a:endParaRPr lang="en-US" sz="2600" dirty="0">
              <a:latin typeface="+mn-lt"/>
            </a:endParaRPr>
          </a:p>
        </p:txBody>
      </p:sp>
      <p:pic>
        <p:nvPicPr>
          <p:cNvPr id="39939" name="Picture 2" descr="C:\Users\Greg\AppData\Local\Microsoft\Windows\Temporary Internet Files\Content.IE5\04W6RNC7\MP90039957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429000"/>
            <a:ext cx="249872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Substitution Reaction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3340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en-US" smtClean="0"/>
              <a:t>CH</a:t>
            </a:r>
            <a:r>
              <a:rPr lang="en-US" baseline="-25000" smtClean="0"/>
              <a:t>3</a:t>
            </a:r>
            <a:r>
              <a:rPr lang="en-US" smtClean="0"/>
              <a:t>Br + NaOH		CH</a:t>
            </a:r>
            <a:r>
              <a:rPr lang="en-US" baseline="-25000" smtClean="0"/>
              <a:t>3</a:t>
            </a:r>
            <a:r>
              <a:rPr lang="en-US" smtClean="0"/>
              <a:t>OH + NaBr </a:t>
            </a:r>
          </a:p>
          <a:p>
            <a:pPr marL="0" indent="0">
              <a:buFont typeface="Wingdings 2" pitchFamily="18" charset="2"/>
              <a:buNone/>
            </a:pPr>
            <a:endParaRPr lang="en-US" smtClean="0"/>
          </a:p>
        </p:txBody>
      </p:sp>
      <p:sp>
        <p:nvSpPr>
          <p:cNvPr id="4" name="Right Arrow 3"/>
          <p:cNvSpPr/>
          <p:nvPr/>
        </p:nvSpPr>
        <p:spPr>
          <a:xfrm>
            <a:off x="4421188" y="1595438"/>
            <a:ext cx="914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84638" y="3541713"/>
            <a:ext cx="917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Perpetua" pitchFamily="18" charset="0"/>
              </a:rPr>
              <a:t>CH</a:t>
            </a:r>
            <a:r>
              <a:rPr lang="en-US" sz="3600" baseline="-25000">
                <a:latin typeface="Perpetua" pitchFamily="18" charset="0"/>
              </a:rPr>
              <a:t>3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70238" y="2571750"/>
            <a:ext cx="5778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Perpetua" pitchFamily="18" charset="0"/>
              </a:rPr>
              <a:t>Br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581400" y="3048000"/>
            <a:ext cx="685800" cy="685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24000" y="4724400"/>
            <a:ext cx="274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Perpetua" pitchFamily="18" charset="0"/>
              </a:rPr>
              <a:t>Na</a:t>
            </a:r>
            <a:endParaRPr lang="en-US" sz="3600" baseline="30000">
              <a:latin typeface="Perpetu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66975" y="4724400"/>
            <a:ext cx="830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Perpetua" pitchFamily="18" charset="0"/>
              </a:rPr>
              <a:t>OH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14725" y="24892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Perpetua" pitchFamily="18" charset="0"/>
              </a:rPr>
              <a:t>δ-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87838" y="3332163"/>
            <a:ext cx="476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Perpetua" pitchFamily="18" charset="0"/>
              </a:rPr>
              <a:t>δ+</a:t>
            </a:r>
          </a:p>
        </p:txBody>
      </p:sp>
      <p:cxnSp>
        <p:nvCxnSpPr>
          <p:cNvPr id="16" name="Straight Connector 15"/>
          <p:cNvCxnSpPr>
            <a:endCxn id="10" idx="1"/>
          </p:cNvCxnSpPr>
          <p:nvPr/>
        </p:nvCxnSpPr>
        <p:spPr>
          <a:xfrm>
            <a:off x="2119313" y="5048250"/>
            <a:ext cx="3476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789238" y="3919538"/>
            <a:ext cx="1341437" cy="9445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rved Up Arrow 24"/>
          <p:cNvSpPr/>
          <p:nvPr/>
        </p:nvSpPr>
        <p:spPr>
          <a:xfrm rot="13379745" flipV="1">
            <a:off x="2936875" y="3181350"/>
            <a:ext cx="819150" cy="3222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4287838" y="4010025"/>
            <a:ext cx="0" cy="382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119313" y="5043488"/>
            <a:ext cx="3476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030413" y="4618038"/>
            <a:ext cx="339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Perpetua" pitchFamily="18" charset="0"/>
              </a:rPr>
              <a:t>+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057275" y="1363663"/>
            <a:ext cx="3603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latin typeface="Perpetua" pitchFamily="18" charset="0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08E-6 L 0.17657 -0.0580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19" y="-29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63737E-6 L -0.26997 -0.144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07" y="-7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997 -0.14431 L -0.08663 0.3108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67" y="227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9" grpId="0"/>
      <p:bldP spid="10" grpId="0"/>
      <p:bldP spid="10" grpId="1"/>
      <p:bldP spid="11" grpId="0"/>
      <p:bldP spid="11" grpId="1"/>
      <p:bldP spid="12" grpId="0"/>
      <p:bldP spid="12" grpId="1"/>
      <p:bldP spid="25" grpId="0" animBg="1"/>
      <p:bldP spid="25" grpId="1" animBg="1"/>
      <p:bldP spid="32" grpId="0"/>
      <p:bldP spid="32" grpId="1"/>
      <p:bldP spid="33" grpId="0"/>
      <p:bldP spid="33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Spectroscopy Class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en-US" smtClean="0"/>
              <a:t>Identification of unknown chemicals</a:t>
            </a:r>
          </a:p>
        </p:txBody>
      </p:sp>
      <p:pic>
        <p:nvPicPr>
          <p:cNvPr id="43011" name="Picture 2" descr="C:\Users\Greg\AppData\Local\Microsoft\Windows\Temporary Internet Files\Content.IE5\QPKB0FZE\MP900408847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362200"/>
            <a:ext cx="18303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2133600" y="3733800"/>
            <a:ext cx="8382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486400" y="3752850"/>
            <a:ext cx="8382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014" name="Picture 3" descr="C:\Users\Greg\Documents\Marian Talk\600NM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9900" y="2057400"/>
            <a:ext cx="2474913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4" descr="C:\Users\Greg\Documents\Marian Talk\nm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2941638"/>
            <a:ext cx="267970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Spectroscopy Problem</a:t>
            </a:r>
          </a:p>
        </p:txBody>
      </p:sp>
      <p:pic>
        <p:nvPicPr>
          <p:cNvPr id="44034" name="Picture 2" descr="C:\Users\Greg\Documents\Marian Talk\phenolnm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795463"/>
            <a:ext cx="419100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447800" y="3124200"/>
            <a:ext cx="1524000" cy="1981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71800" y="4114800"/>
            <a:ext cx="25908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3588" y="2441575"/>
            <a:ext cx="2128837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smtClean="0"/>
              <a:t>Chemistry teaches us how to think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32" charset="2"/>
              <a:buChar char="Ø"/>
            </a:pPr>
            <a:r>
              <a:rPr lang="en-US" sz="3600" smtClean="0"/>
              <a:t>vs. Math, History, Biology</a:t>
            </a:r>
          </a:p>
          <a:p>
            <a:endParaRPr lang="en-US" sz="3600" smtClean="0"/>
          </a:p>
          <a:p>
            <a:pPr>
              <a:buFont typeface="Wingdings" pitchFamily="32" charset="2"/>
              <a:buChar char="Ø"/>
            </a:pPr>
            <a:r>
              <a:rPr lang="en-US" sz="3600" smtClean="0"/>
              <a:t>Concepts	      Calculations             Ideas</a:t>
            </a:r>
          </a:p>
          <a:p>
            <a:pPr>
              <a:buFont typeface="Wingdings" pitchFamily="32" charset="2"/>
              <a:buChar char="Ø"/>
            </a:pPr>
            <a:endParaRPr lang="en-US" smtClean="0"/>
          </a:p>
        </p:txBody>
      </p:sp>
      <p:sp>
        <p:nvSpPr>
          <p:cNvPr id="4" name="Right Arrow 3"/>
          <p:cNvSpPr/>
          <p:nvPr/>
        </p:nvSpPr>
        <p:spPr>
          <a:xfrm>
            <a:off x="3352800" y="2903538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6781800" y="2903538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4" name="Picture 2" descr="C:\Users\Greg\Documents\Marian Talk\sudok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679825"/>
            <a:ext cx="2316163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Spectroscopy Problem</a:t>
            </a:r>
          </a:p>
        </p:txBody>
      </p:sp>
      <p:pic>
        <p:nvPicPr>
          <p:cNvPr id="4505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99275" y="3846513"/>
            <a:ext cx="2128838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447800"/>
            <a:ext cx="5757863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762000" y="2438400"/>
            <a:ext cx="1524000" cy="140811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681163" y="3873500"/>
            <a:ext cx="757237" cy="16891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51075" y="5562600"/>
            <a:ext cx="684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Perpetua" pitchFamily="18" charset="0"/>
              </a:rPr>
              <a:t>OH</a:t>
            </a:r>
          </a:p>
        </p:txBody>
      </p:sp>
      <p:cxnSp>
        <p:nvCxnSpPr>
          <p:cNvPr id="11" name="Straight Connector 10"/>
          <p:cNvCxnSpPr>
            <a:endCxn id="9" idx="1"/>
          </p:cNvCxnSpPr>
          <p:nvPr/>
        </p:nvCxnSpPr>
        <p:spPr>
          <a:xfrm>
            <a:off x="1752600" y="5824538"/>
            <a:ext cx="4984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374775" y="5562600"/>
            <a:ext cx="298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Perpetua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481763" y="2389188"/>
            <a:ext cx="6842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Perpetua" pitchFamily="18" charset="0"/>
              </a:rPr>
              <a:t>OH</a:t>
            </a:r>
          </a:p>
        </p:txBody>
      </p:sp>
      <p:cxnSp>
        <p:nvCxnSpPr>
          <p:cNvPr id="3" name="Straight Connector 2"/>
          <p:cNvCxnSpPr>
            <a:endCxn id="2" idx="1"/>
          </p:cNvCxnSpPr>
          <p:nvPr/>
        </p:nvCxnSpPr>
        <p:spPr>
          <a:xfrm>
            <a:off x="5983288" y="2651125"/>
            <a:ext cx="4984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605463" y="2389188"/>
            <a:ext cx="2968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Perpetua" pitchFamily="18" charset="0"/>
              </a:rPr>
              <a:t>?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362200"/>
            <a:ext cx="19335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57450" y="1519238"/>
            <a:ext cx="280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Perpetua" pitchFamily="18" charset="0"/>
              </a:rPr>
              <a:t>?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597150" y="1981200"/>
            <a:ext cx="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33600" y="4419600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Perpetua" pitchFamily="18" charset="0"/>
              </a:rPr>
              <a:t>phenol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3.53377E-6 L -0.44618 -0.108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26" y="-5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Last minute advice!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Don’t force yourself to decide on an occupation</a:t>
            </a:r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while in high school!</a:t>
            </a:r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Take as many new classes as you can!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Take physics in high school if you will see it in college!</a:t>
            </a:r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2400" cy="2895600"/>
          </a:xfrm>
        </p:spPr>
        <p:txBody>
          <a:bodyPr/>
          <a:lstStyle/>
          <a:p>
            <a:r>
              <a:rPr lang="en-US" smtClean="0"/>
              <a:t>Thank you for your attention!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914400" y="125413"/>
            <a:ext cx="7772400" cy="1143000"/>
          </a:xfrm>
        </p:spPr>
        <p:txBody>
          <a:bodyPr/>
          <a:lstStyle/>
          <a:p>
            <a:r>
              <a:rPr lang="en-US" smtClean="0"/>
              <a:t>An Education Road Map</a:t>
            </a: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2211388" y="1263650"/>
            <a:ext cx="4760912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u="sng">
                <a:latin typeface="Perpetua" pitchFamily="18" charset="0"/>
              </a:rPr>
              <a:t>High School</a:t>
            </a:r>
          </a:p>
          <a:p>
            <a:pPr algn="ctr"/>
            <a:r>
              <a:rPr lang="en-US" sz="2400">
                <a:latin typeface="Perpetua" pitchFamily="18" charset="0"/>
              </a:rPr>
              <a:t>(foundations)</a:t>
            </a:r>
          </a:p>
          <a:p>
            <a:pPr algn="ctr"/>
            <a:endParaRPr lang="en-US" sz="2400">
              <a:latin typeface="Perpetua" pitchFamily="18" charset="0"/>
            </a:endParaRPr>
          </a:p>
          <a:p>
            <a:pPr algn="ctr"/>
            <a:endParaRPr lang="en-US" sz="2400">
              <a:latin typeface="Perpetua" pitchFamily="18" charset="0"/>
            </a:endParaRPr>
          </a:p>
          <a:p>
            <a:pPr algn="ctr"/>
            <a:r>
              <a:rPr lang="en-US" sz="2400" u="sng">
                <a:latin typeface="Perpetua" pitchFamily="18" charset="0"/>
              </a:rPr>
              <a:t>College</a:t>
            </a:r>
          </a:p>
          <a:p>
            <a:pPr algn="ctr"/>
            <a:r>
              <a:rPr lang="en-US" sz="2400">
                <a:latin typeface="Perpetua" pitchFamily="18" charset="0"/>
              </a:rPr>
              <a:t>(general education)</a:t>
            </a:r>
          </a:p>
          <a:p>
            <a:pPr algn="ctr"/>
            <a:endParaRPr lang="en-US" sz="2400">
              <a:latin typeface="Perpetua" pitchFamily="18" charset="0"/>
            </a:endParaRPr>
          </a:p>
          <a:p>
            <a:pPr algn="ctr"/>
            <a:endParaRPr lang="en-US" sz="2400">
              <a:latin typeface="Perpetua" pitchFamily="18" charset="0"/>
            </a:endParaRPr>
          </a:p>
          <a:p>
            <a:pPr algn="ctr"/>
            <a:r>
              <a:rPr lang="en-US" sz="2400" u="sng">
                <a:latin typeface="Perpetua" pitchFamily="18" charset="0"/>
              </a:rPr>
              <a:t>Graduate, Medical or Professional Schoo</a:t>
            </a:r>
            <a:r>
              <a:rPr lang="en-US" sz="2400">
                <a:latin typeface="Perpetua" pitchFamily="18" charset="0"/>
              </a:rPr>
              <a:t>l</a:t>
            </a:r>
          </a:p>
          <a:p>
            <a:pPr algn="ctr"/>
            <a:r>
              <a:rPr lang="en-US" sz="2400">
                <a:latin typeface="Perpetua" pitchFamily="18" charset="0"/>
              </a:rPr>
              <a:t>(Specialization in one field)</a:t>
            </a:r>
          </a:p>
        </p:txBody>
      </p:sp>
      <p:sp>
        <p:nvSpPr>
          <p:cNvPr id="4" name="Down Arrow 3"/>
          <p:cNvSpPr/>
          <p:nvPr/>
        </p:nvSpPr>
        <p:spPr>
          <a:xfrm>
            <a:off x="4591050" y="2133600"/>
            <a:ext cx="6985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2286000" y="5548313"/>
            <a:ext cx="137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Perpetua" pitchFamily="18" charset="0"/>
              </a:rPr>
              <a:t>Industrial Scientist</a:t>
            </a: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4038600" y="5548313"/>
            <a:ext cx="152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Perpetua" pitchFamily="18" charset="0"/>
              </a:rPr>
              <a:t>Teacher or</a:t>
            </a:r>
          </a:p>
          <a:p>
            <a:r>
              <a:rPr lang="en-US" sz="2000">
                <a:latin typeface="Perpetua" pitchFamily="18" charset="0"/>
              </a:rPr>
              <a:t>Professor</a:t>
            </a: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5988050" y="5548313"/>
            <a:ext cx="1447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Perpetua" pitchFamily="18" charset="0"/>
              </a:rPr>
              <a:t>Doctor or Professional Occupation</a:t>
            </a:r>
          </a:p>
        </p:txBody>
      </p:sp>
      <p:sp>
        <p:nvSpPr>
          <p:cNvPr id="9" name="Down Arrow 8"/>
          <p:cNvSpPr/>
          <p:nvPr/>
        </p:nvSpPr>
        <p:spPr>
          <a:xfrm>
            <a:off x="4591050" y="5048250"/>
            <a:ext cx="69850" cy="361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6477000" y="5048250"/>
            <a:ext cx="68263" cy="361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2743200" y="5048250"/>
            <a:ext cx="68263" cy="361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172200" y="3155950"/>
            <a:ext cx="373063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19" name="TextBox 15"/>
          <p:cNvSpPr txBox="1">
            <a:spLocks noChangeArrowheads="1"/>
          </p:cNvSpPr>
          <p:nvPr/>
        </p:nvSpPr>
        <p:spPr bwMode="auto">
          <a:xfrm>
            <a:off x="6781800" y="2890838"/>
            <a:ext cx="1670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Perpetua" pitchFamily="18" charset="0"/>
              </a:rPr>
              <a:t>Industrial Scientist</a:t>
            </a:r>
          </a:p>
        </p:txBody>
      </p:sp>
      <p:sp>
        <p:nvSpPr>
          <p:cNvPr id="17" name="Down Arrow 16"/>
          <p:cNvSpPr/>
          <p:nvPr/>
        </p:nvSpPr>
        <p:spPr>
          <a:xfrm>
            <a:off x="4591050" y="3598863"/>
            <a:ext cx="6985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Chemistry In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Myth:  “You won’t take it if you don’t </a:t>
            </a:r>
            <a:r>
              <a:rPr lang="en-US" i="1" dirty="0" smtClean="0">
                <a:solidFill>
                  <a:srgbClr val="C00000"/>
                </a:solidFill>
              </a:rPr>
              <a:t>major</a:t>
            </a:r>
            <a:r>
              <a:rPr lang="en-US" dirty="0" smtClean="0"/>
              <a:t> in chemistry”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Fact: Most people take at least some chemistry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Majors: Physical Therapy, Biology, Physics, Math, Psychology, Environmental Sciences, Recreation, Dietetics &amp; Health,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All pre-medical, pre-dental, pre-optometry, pre-veterinary</a:t>
            </a:r>
          </a:p>
          <a:p>
            <a:pPr marL="1417320" lvl="5" indent="0">
              <a:buFontTx/>
              <a:buNone/>
              <a:defRPr/>
            </a:pPr>
            <a:endParaRPr lang="en-US" dirty="0"/>
          </a:p>
          <a:p>
            <a:pPr marL="1417320" lvl="5" indent="0">
              <a:buFontTx/>
              <a:buNone/>
              <a:defRPr/>
            </a:pPr>
            <a:r>
              <a:rPr lang="en-US" sz="2400" i="1" dirty="0" smtClean="0"/>
              <a:t>Wouldn’t you want your doctor to be smart?</a:t>
            </a:r>
          </a:p>
        </p:txBody>
      </p:sp>
      <p:pic>
        <p:nvPicPr>
          <p:cNvPr id="18435" name="Picture 2" descr="C:\Users\Greg\AppData\Local\Microsoft\Windows\Temporary Internet Files\Content.IE5\VFP3JUVS\MC90028685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181600"/>
            <a:ext cx="1624013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C:\Users\Greg\AppData\Local\Microsoft\Windows\Temporary Internet Files\Content.IE5\3QMPCYZ2\MC90009034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5106988"/>
            <a:ext cx="1579563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College: General Education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887413" y="1752600"/>
            <a:ext cx="7772400" cy="4572000"/>
          </a:xfrm>
        </p:spPr>
        <p:txBody>
          <a:bodyPr/>
          <a:lstStyle/>
          <a:p>
            <a:endParaRPr lang="en-US" smtClean="0"/>
          </a:p>
          <a:p>
            <a:r>
              <a:rPr lang="en-US" smtClean="0"/>
              <a:t>General Chemistry</a:t>
            </a:r>
          </a:p>
          <a:p>
            <a:r>
              <a:rPr lang="en-US" smtClean="0"/>
              <a:t>Organic Chemistry</a:t>
            </a:r>
          </a:p>
          <a:p>
            <a:r>
              <a:rPr lang="en-US" smtClean="0"/>
              <a:t>Inorganic Chemistry</a:t>
            </a:r>
          </a:p>
          <a:p>
            <a:r>
              <a:rPr lang="en-US" smtClean="0"/>
              <a:t>Physical Chemistry</a:t>
            </a:r>
          </a:p>
          <a:p>
            <a:r>
              <a:rPr lang="en-US" smtClean="0"/>
              <a:t>Analytical Chemistry</a:t>
            </a:r>
          </a:p>
          <a:p>
            <a:endParaRPr lang="en-US" smtClean="0"/>
          </a:p>
          <a:p>
            <a:r>
              <a:rPr lang="en-US" smtClean="0"/>
              <a:t>Biological, Nuclear, etc.</a:t>
            </a:r>
          </a:p>
        </p:txBody>
      </p:sp>
      <p:pic>
        <p:nvPicPr>
          <p:cNvPr id="19459" name="Picture 2" descr="C:\Users\Greg\Documents\Marian Talk\Chemistry-Bld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8800" y="2133600"/>
            <a:ext cx="42862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College: General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smtClean="0"/>
              <a:t>General Chemistry</a:t>
            </a:r>
          </a:p>
          <a:p>
            <a:endParaRPr lang="en-US" smtClean="0"/>
          </a:p>
        </p:txBody>
      </p:sp>
      <p:pic>
        <p:nvPicPr>
          <p:cNvPr id="5122" name="Picture 2" descr="C:\Users\Greg\Documents\Marian Talk\figure1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346200"/>
            <a:ext cx="35401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Greg\Documents\Marian Talk\lewis-dot-structur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4813" y="3810000"/>
            <a:ext cx="364172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971800" y="2208213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Perpetua" pitchFamily="18" charset="0"/>
              </a:rPr>
              <a:t>Orbitals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943600" y="4814888"/>
            <a:ext cx="2057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Lewis Dot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College: General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smtClean="0"/>
              <a:t> Organic Chemistry</a:t>
            </a:r>
          </a:p>
          <a:p>
            <a:endParaRPr lang="en-US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286000"/>
            <a:ext cx="19685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315200" y="2820988"/>
            <a:ext cx="1600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Morphine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5800" y="3082925"/>
            <a:ext cx="2209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Perpetua" pitchFamily="18" charset="0"/>
              </a:rPr>
              <a:t>(Starting Materials)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84500" y="3113088"/>
            <a:ext cx="1371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29000" y="3309938"/>
            <a:ext cx="1371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886200" y="3543300"/>
            <a:ext cx="1219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984500" y="2166938"/>
            <a:ext cx="2451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Synthesis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628900" y="4038600"/>
            <a:ext cx="312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Reaction Design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575" y="4500563"/>
            <a:ext cx="722788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90700" y="4806950"/>
            <a:ext cx="35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+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521450" y="4773613"/>
            <a:ext cx="35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+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912938" y="5486400"/>
            <a:ext cx="4533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Perpetua" pitchFamily="18" charset="0"/>
              </a:rPr>
              <a:t>“Cross-Coupling”</a:t>
            </a:r>
          </a:p>
          <a:p>
            <a:pPr algn="ctr"/>
            <a:r>
              <a:rPr lang="en-US" sz="2000">
                <a:latin typeface="Perpetua" pitchFamily="18" charset="0"/>
              </a:rPr>
              <a:t>Ei-ichi Negishi, Purdue University</a:t>
            </a:r>
          </a:p>
          <a:p>
            <a:pPr algn="ctr"/>
            <a:r>
              <a:rPr lang="en-US" sz="2000">
                <a:latin typeface="Perpetua" pitchFamily="18" charset="0"/>
              </a:rPr>
              <a:t>Nobel Prize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  <p:bldP spid="14" grpId="0"/>
      <p:bldP spid="15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College: General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u="sng" dirty="0" smtClean="0"/>
              <a:t>Inorganic Chemistry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Oxidation and reduction of metals</a:t>
            </a:r>
            <a:endParaRPr lang="en-US" dirty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4Fe</a:t>
            </a:r>
            <a:r>
              <a:rPr lang="en-US" baseline="30000" dirty="0" smtClean="0"/>
              <a:t>2+ </a:t>
            </a:r>
            <a:r>
              <a:rPr lang="en-US" dirty="0" smtClean="0"/>
              <a:t>+ O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    	4Fe</a:t>
            </a:r>
            <a:r>
              <a:rPr lang="en-US" baseline="30000" dirty="0" smtClean="0"/>
              <a:t>3+ </a:t>
            </a:r>
            <a:r>
              <a:rPr lang="en-US" dirty="0" smtClean="0"/>
              <a:t>+ 2O</a:t>
            </a:r>
            <a:r>
              <a:rPr lang="en-US" baseline="30000" dirty="0" smtClean="0"/>
              <a:t>2-</a:t>
            </a:r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aseline="30000" dirty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aseline="30000" dirty="0" smtClean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aseline="300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14600" y="3124200"/>
            <a:ext cx="1066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Users\Greg\Documents\Marian Talk\220px-Heme_b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505200"/>
            <a:ext cx="2438400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35063" y="4572000"/>
            <a:ext cx="3352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Perpetua" pitchFamily="18" charset="0"/>
              </a:rPr>
              <a:t>Hemoglobin: Needs </a:t>
            </a:r>
          </a:p>
          <a:p>
            <a:pPr algn="ctr"/>
            <a:r>
              <a:rPr lang="en-US" sz="2400">
                <a:latin typeface="Perpetua" pitchFamily="18" charset="0"/>
              </a:rPr>
              <a:t>iron to work!</a:t>
            </a:r>
          </a:p>
          <a:p>
            <a:pPr algn="ctr"/>
            <a:r>
              <a:rPr lang="en-US" sz="2400">
                <a:latin typeface="Perpetua" pitchFamily="18" charset="0"/>
              </a:rPr>
              <a:t>…</a:t>
            </a:r>
          </a:p>
          <a:p>
            <a:pPr algn="ctr"/>
            <a:r>
              <a:rPr lang="en-US" sz="2400">
                <a:latin typeface="Perpetua" pitchFamily="18" charset="0"/>
              </a:rPr>
              <a:t>Why is carbon monoxide so dangerous?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2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0070C0"/>
      </a:accent1>
      <a:accent2>
        <a:srgbClr val="FFC000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871</TotalTime>
  <Words>544</Words>
  <Application>Microsoft Office PowerPoint</Application>
  <PresentationFormat>On-screen Show (4:3)</PresentationFormat>
  <Paragraphs>205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Perpetua</vt:lpstr>
      <vt:lpstr>Arial</vt:lpstr>
      <vt:lpstr>Franklin Gothic Book</vt:lpstr>
      <vt:lpstr>Wingdings 2</vt:lpstr>
      <vt:lpstr>Calibri</vt:lpstr>
      <vt:lpstr>Wingdings</vt:lpstr>
      <vt:lpstr>Equity</vt:lpstr>
      <vt:lpstr>Equity</vt:lpstr>
      <vt:lpstr>Equity</vt:lpstr>
      <vt:lpstr>Equity</vt:lpstr>
      <vt:lpstr>Equity</vt:lpstr>
      <vt:lpstr>Chemistry After Marian: What’s out there?</vt:lpstr>
      <vt:lpstr>The most common question…</vt:lpstr>
      <vt:lpstr>Chemistry teaches us how to think</vt:lpstr>
      <vt:lpstr>An Education Road Map</vt:lpstr>
      <vt:lpstr>Chemistry In College</vt:lpstr>
      <vt:lpstr>College: General Education</vt:lpstr>
      <vt:lpstr>College: General Education</vt:lpstr>
      <vt:lpstr>College: General Education</vt:lpstr>
      <vt:lpstr>College: General Education</vt:lpstr>
      <vt:lpstr>College: General Education</vt:lpstr>
      <vt:lpstr>College: General Education</vt:lpstr>
      <vt:lpstr>Undergraduate Research </vt:lpstr>
      <vt:lpstr>My Undergraduate Research</vt:lpstr>
      <vt:lpstr>Dispelling the stereotype</vt:lpstr>
      <vt:lpstr>Background on Natural Products</vt:lpstr>
      <vt:lpstr>Taxol</vt:lpstr>
      <vt:lpstr>Patellamide A</vt:lpstr>
      <vt:lpstr>A disclaimer about cancer “cures”</vt:lpstr>
      <vt:lpstr>How we made Patellamide A</vt:lpstr>
      <vt:lpstr>Patellamide A is 8 amino acids</vt:lpstr>
      <vt:lpstr>Making Patellamide A</vt:lpstr>
      <vt:lpstr>Slide 22</vt:lpstr>
      <vt:lpstr>Slide 23</vt:lpstr>
      <vt:lpstr>Graduate School in Chemistry</vt:lpstr>
      <vt:lpstr>University of California, Irvine</vt:lpstr>
      <vt:lpstr>Mechanisms Class</vt:lpstr>
      <vt:lpstr>Substitution Reaction</vt:lpstr>
      <vt:lpstr>Spectroscopy Class</vt:lpstr>
      <vt:lpstr>Spectroscopy Problem</vt:lpstr>
      <vt:lpstr>Spectroscopy Problem</vt:lpstr>
      <vt:lpstr>Slide 31</vt:lpstr>
      <vt:lpstr>Last minute advice!</vt:lpstr>
      <vt:lpstr>Thank you for your attention!  Questions?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</dc:title>
  <dc:creator>Greg</dc:creator>
  <cp:lastModifiedBy>Doug Sisk</cp:lastModifiedBy>
  <cp:revision>57</cp:revision>
  <dcterms:created xsi:type="dcterms:W3CDTF">2011-12-07T21:27:21Z</dcterms:created>
  <dcterms:modified xsi:type="dcterms:W3CDTF">2012-01-19T13:59:43Z</dcterms:modified>
</cp:coreProperties>
</file>